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76" r:id="rId3"/>
    <p:sldId id="262" r:id="rId4"/>
    <p:sldId id="263" r:id="rId5"/>
    <p:sldId id="264" r:id="rId6"/>
    <p:sldId id="297" r:id="rId7"/>
    <p:sldId id="291" r:id="rId8"/>
    <p:sldId id="266" r:id="rId9"/>
    <p:sldId id="267" r:id="rId10"/>
    <p:sldId id="275" r:id="rId11"/>
    <p:sldId id="268" r:id="rId12"/>
    <p:sldId id="277" r:id="rId13"/>
    <p:sldId id="278" r:id="rId14"/>
    <p:sldId id="300" r:id="rId15"/>
    <p:sldId id="269" r:id="rId16"/>
    <p:sldId id="270" r:id="rId17"/>
    <p:sldId id="273" r:id="rId18"/>
    <p:sldId id="274" r:id="rId19"/>
    <p:sldId id="292" r:id="rId20"/>
    <p:sldId id="295" r:id="rId21"/>
    <p:sldId id="298" r:id="rId22"/>
    <p:sldId id="299" r:id="rId23"/>
    <p:sldId id="296" r:id="rId24"/>
    <p:sldId id="282" r:id="rId25"/>
    <p:sldId id="283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F670-142C-4A06-8D9A-05110EFB0CB6}" type="datetimeFigureOut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0695-3720-456F-9FD5-1AF6DED2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6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00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90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712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723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08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148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82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105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18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75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90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92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72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604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987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485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29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392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99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62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39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125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25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189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062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4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87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13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094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97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8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09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0695-3720-456F-9FD5-1AF6DED20D8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1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D363-1A3B-41DC-9857-B59F45FC30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B59651-9E03-4B97-B7DF-70BCD94F73A3}" type="datetimeFigureOut">
              <a:rPr lang="cs-CZ" smtClean="0"/>
              <a:pPr/>
              <a:t>6.5.2014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DDBE86-B56D-4233-AACD-3C4817DD68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z/imgres?imgurl=http://waynejoseph.files.wordpress.com/2009/10/kenenisa-bekele-world-champion.jpg&amp;imgrefurl=http://waynejoseph.wordpress.com/2009/10/21/kenenisa-bekele-worlds-greatest-distance-runner/&amp;usg=__wctfrDOQzdtwDZn8K8GzJ-8Axvk=&amp;h=430&amp;w=430&amp;sz=34&amp;hl=cs&amp;start=1&amp;um=1&amp;itbs=1&amp;tbnid=-CT3eO67RKukTM:&amp;tbnh=126&amp;tbnw=126&amp;prev=/images?q=bekele&amp;um=1&amp;hl=cs&amp;lr=&amp;sa=N&amp;tbs=isch: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images.google.cz/imgres?imgurl=http://www.ultrabeh.sk/storage/200710041756_Paula%20Radcliff.jpg&amp;imgrefurl=http://www.ultrabeh.sk/search.php?rsvelikost=sab&amp;rstext=all-phpRS-all&amp;rstema=5&amp;usg=__3TA-HFDY5mfsJmrsjZ20MgKd_yM=&amp;h=300&amp;w=416&amp;sz=35&amp;hl=cs&amp;start=7&amp;um=1&amp;itbs=1&amp;tbnid=CG29Hqedojax2M:&amp;tbnh=90&amp;tbnw=125&amp;prev=/images?q=rpaula+edclif&amp;um=1&amp;hl=cs&amp;lr=&amp;tbs=isch:1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357778" cy="2301240"/>
          </a:xfrm>
        </p:spPr>
        <p:txBody>
          <a:bodyPr/>
          <a:lstStyle/>
          <a:p>
            <a:r>
              <a:rPr lang="cs-CZ" dirty="0" smtClean="0"/>
              <a:t>Trendy ve vytrvalostním tréninku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214290"/>
            <a:ext cx="5051320" cy="1752600"/>
          </a:xfrm>
        </p:spPr>
        <p:txBody>
          <a:bodyPr/>
          <a:lstStyle/>
          <a:p>
            <a:pPr algn="l"/>
            <a:r>
              <a:rPr lang="cs-CZ" dirty="0" smtClean="0"/>
              <a:t>PhDr. Jan Cacek, Ph.D.</a:t>
            </a:r>
          </a:p>
          <a:p>
            <a:pPr algn="l"/>
            <a:r>
              <a:rPr lang="cs-CZ" dirty="0" smtClean="0"/>
              <a:t>FSpS MU</a:t>
            </a:r>
          </a:p>
          <a:p>
            <a:pPr algn="l"/>
            <a:r>
              <a:rPr lang="cs-CZ" dirty="0" smtClean="0"/>
              <a:t>KAPS, oddělení atletiky</a:t>
            </a:r>
          </a:p>
          <a:p>
            <a:pPr algn="l"/>
            <a:r>
              <a:rPr lang="cs-CZ" dirty="0" smtClean="0"/>
              <a:t>j.cacek@centrum.</a:t>
            </a:r>
            <a:r>
              <a:rPr lang="cs-CZ" dirty="0" err="1" smtClean="0"/>
              <a:t>cz</a:t>
            </a:r>
            <a:endParaRPr lang="cs-CZ" dirty="0" smtClean="0"/>
          </a:p>
          <a:p>
            <a:pPr algn="l"/>
            <a:endParaRPr lang="cs-CZ" dirty="0"/>
          </a:p>
        </p:txBody>
      </p:sp>
      <p:pic>
        <p:nvPicPr>
          <p:cNvPr id="31746" name="Picture 2" descr="http://t3.gstatic.com/images?q=tbn:-CT3eO67RKukTM:http://waynejoseph.files.wordpress.com/2009/10/kenenisa-bekele-world-champ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71480"/>
            <a:ext cx="2357454" cy="2357454"/>
          </a:xfrm>
          <a:prstGeom prst="rect">
            <a:avLst/>
          </a:prstGeom>
          <a:noFill/>
        </p:spPr>
      </p:pic>
      <p:pic>
        <p:nvPicPr>
          <p:cNvPr id="31748" name="Picture 4" descr="http://t1.gstatic.com/images?q=tbn:CG29Hqedojax2M:http://www.ultrabeh.sk/storage/200710041756_Paula%2520Radclif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86256"/>
            <a:ext cx="267892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Rozvoj flexibility v průběhu tréninku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C:\Documents and Settings\Luboš\Plocha\Bez náz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56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6500822"/>
            <a:ext cx="8143932" cy="71435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Délka trvání rozvoje rozdílných kapacit, (Landa, M. L., 2009, Helsinky)</a:t>
            </a:r>
            <a:endParaRPr lang="cs-CZ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94954"/>
            <a:ext cx="6286544" cy="59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dlouhodobého rozvoje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Jednoduchý plán obsahující 5 kroků</a:t>
            </a:r>
          </a:p>
          <a:p>
            <a:endParaRPr lang="cs-CZ" dirty="0" smtClean="0"/>
          </a:p>
          <a:p>
            <a:pPr lvl="1"/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ZÁKLADY</a:t>
            </a:r>
          </a:p>
          <a:p>
            <a:pPr lvl="1"/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UČENI SE PRO TRÉNINK</a:t>
            </a:r>
          </a:p>
          <a:p>
            <a:pPr lvl="1"/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TRÉNOVÁNÍ PRO TRÉNINK</a:t>
            </a:r>
          </a:p>
          <a:p>
            <a:pPr lvl="1"/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TRÉNOVÁNÍ PRO ZÁVOD</a:t>
            </a:r>
          </a:p>
          <a:p>
            <a:pPr lvl="1"/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TRÉNOVÁNÍ PRO VÍTĚZSTVÍ</a:t>
            </a:r>
          </a:p>
          <a:p>
            <a:pPr lvl="1"/>
            <a:endParaRPr lang="cs-CZ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2"/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cs-CZ" sz="1800" dirty="0" err="1" smtClean="0">
                <a:solidFill>
                  <a:schemeClr val="tx1">
                    <a:lumMod val="75000"/>
                  </a:schemeClr>
                </a:solidFill>
              </a:rPr>
              <a:t>Loves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, D. 2009, anglický národní trenér)</a:t>
            </a:r>
            <a:endParaRPr lang="cs-CZ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Relativní rozložení speciálního a všeobecného tréninku </a:t>
            </a:r>
            <a:r>
              <a:rPr lang="cs-CZ" sz="1800" dirty="0" smtClean="0"/>
              <a:t>(</a:t>
            </a:r>
            <a:r>
              <a:rPr lang="cs-CZ" sz="1800" dirty="0" err="1" smtClean="0"/>
              <a:t>Lowes</a:t>
            </a:r>
            <a:r>
              <a:rPr lang="cs-CZ" sz="1800" dirty="0" smtClean="0"/>
              <a:t>, D., 2009)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47899"/>
            <a:ext cx="7572428" cy="297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8771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6072206"/>
            <a:ext cx="7467600" cy="785794"/>
          </a:xfrm>
        </p:spPr>
        <p:txBody>
          <a:bodyPr>
            <a:normAutofit/>
          </a:bodyPr>
          <a:lstStyle/>
          <a:p>
            <a:r>
              <a:rPr lang="cs-CZ" sz="1800" dirty="0" err="1" smtClean="0"/>
              <a:t>Ekblom</a:t>
            </a:r>
            <a:r>
              <a:rPr lang="cs-CZ" sz="1800" dirty="0" smtClean="0"/>
              <a:t>,T., 2009 (Helsinky, finský národní trenér)</a:t>
            </a:r>
            <a:endParaRPr lang="cs-CZ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52"/>
            <a:ext cx="6533099" cy="58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29264"/>
            <a:ext cx="7467600" cy="114300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Kilometráž finských běžců (</a:t>
            </a:r>
            <a:r>
              <a:rPr lang="cs-CZ" sz="1800" dirty="0" err="1" smtClean="0"/>
              <a:t>Ekblom</a:t>
            </a:r>
            <a:r>
              <a:rPr lang="cs-CZ" sz="1800" dirty="0" smtClean="0"/>
              <a:t>, T., 2009) </a:t>
            </a:r>
            <a:endParaRPr lang="cs-CZ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8"/>
            <a:ext cx="6043615" cy="447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 smtClean="0"/>
              <a:t>Jukka</a:t>
            </a:r>
            <a:r>
              <a:rPr lang="cs-CZ" sz="4000" dirty="0" smtClean="0"/>
              <a:t> </a:t>
            </a:r>
            <a:r>
              <a:rPr lang="cs-CZ" sz="4000" dirty="0" err="1" smtClean="0"/>
              <a:t>Keskisalo</a:t>
            </a:r>
            <a:r>
              <a:rPr lang="cs-CZ" sz="4000" dirty="0" smtClean="0"/>
              <a:t> (Finsko), 3000m př.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332660" cy="32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Tréninkové ukazatele </a:t>
            </a:r>
            <a:r>
              <a:rPr lang="cs-CZ" dirty="0" err="1" smtClean="0"/>
              <a:t>Keskisalo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8922938" cy="43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0" smtClean="0"/>
              <a:t>Metody rozvoje V.S.: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Intervalové  x Souvislé x Opakované (???)</a:t>
            </a:r>
          </a:p>
          <a:p>
            <a:pPr eaLnBrk="1" hangingPunct="1">
              <a:defRPr/>
            </a:pPr>
            <a:endParaRPr lang="cs-CZ" smtClean="0"/>
          </a:p>
          <a:p>
            <a:pPr eaLnBrk="1" hangingPunct="1">
              <a:defRPr/>
            </a:pPr>
            <a:r>
              <a:rPr lang="cs-CZ" smtClean="0"/>
              <a:t>Intervalové</a:t>
            </a:r>
          </a:p>
          <a:p>
            <a:pPr eaLnBrk="1" hangingPunct="1">
              <a:defRPr/>
            </a:pPr>
            <a:r>
              <a:rPr lang="cs-CZ" smtClean="0"/>
              <a:t>Extenzivní x Intenzivní</a:t>
            </a:r>
          </a:p>
          <a:p>
            <a:pPr eaLnBrk="1" hangingPunct="1">
              <a:defRPr/>
            </a:pPr>
            <a:r>
              <a:rPr lang="cs-CZ" smtClean="0"/>
              <a:t>Rychlé x Pomalé</a:t>
            </a:r>
          </a:p>
          <a:p>
            <a:pPr eaLnBrk="1" hangingPunct="1">
              <a:defRPr/>
            </a:pPr>
            <a:r>
              <a:rPr lang="cs-CZ" smtClean="0"/>
              <a:t>Krátkodobé x Střednědobé x Dlouhodobé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Determinanty vytrvalostních výkonů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5357826"/>
            <a:ext cx="7467600" cy="105408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1800" dirty="0" err="1" smtClean="0"/>
              <a:t>Paavolainen</a:t>
            </a:r>
            <a:r>
              <a:rPr lang="cs-CZ" sz="1800" dirty="0" smtClean="0"/>
              <a:t>, L., </a:t>
            </a:r>
            <a:r>
              <a:rPr lang="cs-CZ" sz="1800" dirty="0" err="1" smtClean="0"/>
              <a:t>dissertation</a:t>
            </a:r>
            <a:r>
              <a:rPr lang="cs-CZ" sz="1800" dirty="0" smtClean="0"/>
              <a:t>, 1999 (KIHU)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207" y="1357299"/>
            <a:ext cx="7348817" cy="38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206375"/>
            <a:ext cx="83677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5" name="Object 77"/>
          <p:cNvGraphicFramePr>
            <a:graphicFrameLocks noChangeAspect="1"/>
          </p:cNvGraphicFramePr>
          <p:nvPr/>
        </p:nvGraphicFramePr>
        <p:xfrm>
          <a:off x="0" y="0"/>
          <a:ext cx="8501090" cy="637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Rastrový obrázek" r:id="rId4" imgW="6144483" imgH="4123810" progId="PBrush">
                  <p:embed/>
                </p:oleObj>
              </mc:Choice>
              <mc:Fallback>
                <p:oleObj name="Rastrový obrázek" r:id="rId4" imgW="6144483" imgH="41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01090" cy="637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14282" y="6488668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Opakovací metody (Cacek, </a:t>
            </a:r>
            <a:r>
              <a:rPr lang="cs-CZ" dirty="0" err="1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., 2007)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25400"/>
          <a:ext cx="8964613" cy="614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Rastrový obrázek" r:id="rId4" imgW="5638095" imgH="4904762" progId="PBrush">
                  <p:embed/>
                </p:oleObj>
              </mc:Choice>
              <mc:Fallback>
                <p:oleObj name="Rastrový obrázek" r:id="rId4" imgW="5638095" imgH="49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400"/>
                        <a:ext cx="8964613" cy="614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311275" y="6413500"/>
            <a:ext cx="4048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</a:rPr>
              <a:t>Metody intervalové (Cacek, et. al.,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3" name="Rectangle 605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Vícestupňový trénink – základ periodizace</a:t>
            </a:r>
          </a:p>
        </p:txBody>
      </p:sp>
      <p:graphicFrame>
        <p:nvGraphicFramePr>
          <p:cNvPr id="1026" name="Object 604"/>
          <p:cNvGraphicFramePr>
            <a:graphicFrameLocks noGrp="1" noChangeAspect="1"/>
          </p:cNvGraphicFramePr>
          <p:nvPr>
            <p:ph idx="1"/>
          </p:nvPr>
        </p:nvGraphicFramePr>
        <p:xfrm>
          <a:off x="642910" y="714356"/>
          <a:ext cx="78486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Rastrový obrázek" r:id="rId4" imgW="6935168" imgH="4839375" progId="PBrush">
                  <p:embed/>
                </p:oleObj>
              </mc:Choice>
              <mc:Fallback>
                <p:oleObj name="Rastrový obrázek" r:id="rId4" imgW="6935168" imgH="4839375" progId="PBrush">
                  <p:embed/>
                  <p:pic>
                    <p:nvPicPr>
                      <p:cNvPr id="0" name="Object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714356"/>
                        <a:ext cx="7848600" cy="547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214414" y="6215082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Bor, D. (Tábor)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Periodizace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Klasická</a:t>
            </a:r>
          </a:p>
          <a:p>
            <a:pPr lvl="1">
              <a:buNone/>
            </a:pPr>
            <a:r>
              <a:rPr lang="cs-CZ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cs-CZ" dirty="0" smtClean="0"/>
              <a:t>Bloková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428604"/>
            <a:ext cx="5648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571868" y="4286256"/>
            <a:ext cx="242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Godin</a:t>
            </a:r>
            <a:r>
              <a:rPr lang="cs-CZ" dirty="0" smtClean="0"/>
              <a:t>, J., </a:t>
            </a:r>
            <a:r>
              <a:rPr lang="cs-CZ" dirty="0" err="1" smtClean="0"/>
              <a:t>Johnsen</a:t>
            </a:r>
            <a:r>
              <a:rPr lang="cs-CZ" dirty="0" smtClean="0"/>
              <a:t>, P.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29264"/>
            <a:ext cx="7467600" cy="696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err="1" smtClean="0"/>
              <a:t>Issurin</a:t>
            </a:r>
            <a:r>
              <a:rPr lang="cs-CZ" sz="1600" dirty="0" smtClean="0"/>
              <a:t>, V.</a:t>
            </a:r>
            <a:endParaRPr lang="cs-CZ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24807" cy="47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3183" y="3343270"/>
            <a:ext cx="5080817" cy="351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na 5 km? (</a:t>
            </a:r>
            <a:r>
              <a:rPr lang="cs-CZ" dirty="0" err="1" smtClean="0"/>
              <a:t>Daniels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3-4 fáze, každá  </a:t>
            </a:r>
            <a:r>
              <a:rPr lang="cs-CZ" dirty="0">
                <a:solidFill>
                  <a:srgbClr val="FFFF00"/>
                </a:solidFill>
              </a:rPr>
              <a:t>cca 6 </a:t>
            </a:r>
            <a:r>
              <a:rPr lang="cs-CZ" dirty="0" smtClean="0">
                <a:solidFill>
                  <a:srgbClr val="FFFF00"/>
                </a:solidFill>
              </a:rPr>
              <a:t>týdnů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1. FÁZE </a:t>
            </a:r>
          </a:p>
          <a:p>
            <a:r>
              <a:rPr lang="cs-CZ" dirty="0" smtClean="0"/>
              <a:t>Priority:</a:t>
            </a:r>
          </a:p>
          <a:p>
            <a:pPr lvl="1"/>
            <a:r>
              <a:rPr lang="cs-CZ" dirty="0" smtClean="0"/>
              <a:t>rozvoj </a:t>
            </a:r>
            <a:r>
              <a:rPr lang="cs-CZ" dirty="0"/>
              <a:t>aerobní kapacity prostřednictvím běhů nízké intenzity (LB), </a:t>
            </a:r>
            <a:endParaRPr lang="cs-CZ" dirty="0" smtClean="0"/>
          </a:p>
          <a:p>
            <a:pPr lvl="1"/>
            <a:r>
              <a:rPr lang="cs-CZ" dirty="0" smtClean="0"/>
              <a:t>rozvoj </a:t>
            </a:r>
            <a:r>
              <a:rPr lang="cs-CZ" dirty="0"/>
              <a:t>flexibility, </a:t>
            </a:r>
            <a:endParaRPr lang="cs-CZ" dirty="0" smtClean="0"/>
          </a:p>
          <a:p>
            <a:pPr lvl="1"/>
            <a:r>
              <a:rPr lang="cs-CZ" dirty="0" smtClean="0"/>
              <a:t>svalů </a:t>
            </a:r>
            <a:r>
              <a:rPr lang="cs-CZ" dirty="0"/>
              <a:t>jádra, </a:t>
            </a:r>
            <a:endParaRPr lang="cs-CZ" dirty="0" smtClean="0"/>
          </a:p>
          <a:p>
            <a:pPr lvl="1"/>
            <a:r>
              <a:rPr lang="cs-CZ" dirty="0" smtClean="0"/>
              <a:t>stabilizátorů </a:t>
            </a:r>
            <a:r>
              <a:rPr lang="cs-CZ" dirty="0"/>
              <a:t>kloubů </a:t>
            </a:r>
            <a:endParaRPr lang="cs-CZ" dirty="0" smtClean="0"/>
          </a:p>
          <a:p>
            <a:pPr lvl="1"/>
            <a:r>
              <a:rPr lang="cs-CZ" dirty="0" smtClean="0"/>
              <a:t>všeobecné </a:t>
            </a:r>
            <a:r>
              <a:rPr lang="cs-CZ" dirty="0"/>
              <a:t>silové </a:t>
            </a:r>
            <a:r>
              <a:rPr lang="cs-CZ" dirty="0" smtClean="0"/>
              <a:t>vytrvalosti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1. </a:t>
            </a:r>
            <a:r>
              <a:rPr lang="cs-CZ" dirty="0">
                <a:solidFill>
                  <a:srgbClr val="FFFF00"/>
                </a:solidFill>
              </a:rPr>
              <a:t>tři týdny </a:t>
            </a:r>
            <a:endParaRPr lang="cs-CZ" dirty="0" smtClean="0">
              <a:solidFill>
                <a:srgbClr val="FFFF00"/>
              </a:solidFill>
            </a:endParaRPr>
          </a:p>
          <a:p>
            <a:pPr lvl="1"/>
            <a:r>
              <a:rPr lang="cs-CZ" dirty="0" smtClean="0"/>
              <a:t>pouze </a:t>
            </a:r>
            <a:r>
              <a:rPr lang="cs-CZ" dirty="0"/>
              <a:t>lehké, kontinuální </a:t>
            </a:r>
            <a:r>
              <a:rPr lang="cs-CZ" dirty="0" smtClean="0"/>
              <a:t>běhy 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FF00"/>
                </a:solidFill>
              </a:rPr>
              <a:t>2. </a:t>
            </a:r>
            <a:r>
              <a:rPr lang="cs-CZ" dirty="0" err="1" smtClean="0">
                <a:solidFill>
                  <a:srgbClr val="FFFF00"/>
                </a:solidFill>
              </a:rPr>
              <a:t>třI</a:t>
            </a:r>
            <a:r>
              <a:rPr lang="cs-CZ" dirty="0" smtClean="0">
                <a:solidFill>
                  <a:srgbClr val="FFFF00"/>
                </a:solidFill>
              </a:rPr>
              <a:t> týdny </a:t>
            </a:r>
          </a:p>
          <a:p>
            <a:pPr lvl="1"/>
            <a:r>
              <a:rPr lang="cs-CZ" dirty="0" smtClean="0"/>
              <a:t>střídání </a:t>
            </a:r>
            <a:r>
              <a:rPr lang="cs-CZ" dirty="0"/>
              <a:t>kontinuálních, lehkých, kratších běhů s běhy </a:t>
            </a:r>
            <a:r>
              <a:rPr lang="cs-CZ" dirty="0" smtClean="0"/>
              <a:t>dlouhými</a:t>
            </a:r>
          </a:p>
          <a:p>
            <a:pPr lvl="1"/>
            <a:r>
              <a:rPr lang="cs-CZ" dirty="0" smtClean="0"/>
              <a:t>dlouhý </a:t>
            </a:r>
            <a:r>
              <a:rPr lang="cs-CZ" dirty="0"/>
              <a:t>běh (jedna tréninková jednotka/ týden) by neměl tvořit více než 25% maximální týdenní </a:t>
            </a:r>
            <a:r>
              <a:rPr lang="cs-CZ" dirty="0" smtClean="0"/>
              <a:t>kilometráže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7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Tréninková tempa pro běžce různé výkonnosti na 5km (upraveno dle </a:t>
            </a:r>
            <a:r>
              <a:rPr lang="cs-CZ" sz="2400" dirty="0" err="1"/>
              <a:t>Danielse</a:t>
            </a:r>
            <a:r>
              <a:rPr lang="cs-CZ" sz="2400" dirty="0"/>
              <a:t>, 2005)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8820472" cy="274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8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7467600" cy="5937523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2. FÁZE</a:t>
            </a:r>
          </a:p>
          <a:p>
            <a:r>
              <a:rPr lang="cs-CZ" dirty="0" smtClean="0"/>
              <a:t>6 týdnů</a:t>
            </a:r>
          </a:p>
          <a:p>
            <a:endParaRPr lang="cs-CZ" dirty="0" smtClean="0"/>
          </a:p>
          <a:p>
            <a:r>
              <a:rPr lang="cs-CZ" dirty="0" smtClean="0"/>
              <a:t>Zařazování:</a:t>
            </a:r>
          </a:p>
          <a:p>
            <a:pPr lvl="1"/>
            <a:r>
              <a:rPr lang="cs-CZ" dirty="0" smtClean="0"/>
              <a:t>intenzivních </a:t>
            </a:r>
            <a:r>
              <a:rPr lang="cs-CZ" dirty="0"/>
              <a:t>intervalů (II), které rozvíjejí schopnost běhat rychle </a:t>
            </a:r>
            <a:endParaRPr lang="cs-CZ" dirty="0" smtClean="0"/>
          </a:p>
          <a:p>
            <a:pPr lvl="1"/>
            <a:r>
              <a:rPr lang="cs-CZ" dirty="0" smtClean="0"/>
              <a:t>tréninků </a:t>
            </a:r>
            <a:r>
              <a:rPr lang="cs-CZ" dirty="0"/>
              <a:t>na rozvoj anaerobního prahu (ANP</a:t>
            </a:r>
            <a:r>
              <a:rPr lang="cs-CZ" dirty="0" smtClean="0"/>
              <a:t>)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Na </a:t>
            </a:r>
            <a:r>
              <a:rPr lang="cs-CZ" dirty="0"/>
              <a:t>konci každého týdne </a:t>
            </a:r>
            <a:r>
              <a:rPr lang="cs-CZ" dirty="0" smtClean="0"/>
              <a:t>středně-úsekový </a:t>
            </a:r>
            <a:r>
              <a:rPr lang="cs-CZ" dirty="0"/>
              <a:t>intervalový trénink (I)</a:t>
            </a:r>
          </a:p>
          <a:p>
            <a:pPr lvl="1"/>
            <a:endParaRPr lang="cs-CZ" dirty="0" smtClean="0"/>
          </a:p>
          <a:p>
            <a:pPr marL="448056" lvl="1" indent="0">
              <a:buNone/>
            </a:pP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Intenzivní intervalové tréninky nezařazujeme </a:t>
            </a:r>
            <a:r>
              <a:rPr lang="cs-CZ" dirty="0">
                <a:solidFill>
                  <a:srgbClr val="FFFF00"/>
                </a:solidFill>
              </a:rPr>
              <a:t>nikdy dva za </a:t>
            </a:r>
            <a:r>
              <a:rPr lang="cs-CZ" dirty="0" smtClean="0">
                <a:solidFill>
                  <a:srgbClr val="FFFF00"/>
                </a:solidFill>
              </a:rPr>
              <a:t>sebe</a:t>
            </a:r>
          </a:p>
          <a:p>
            <a:endParaRPr lang="cs-CZ" dirty="0" smtClean="0"/>
          </a:p>
          <a:p>
            <a:r>
              <a:rPr lang="cs-CZ" dirty="0" smtClean="0"/>
              <a:t>Trénink </a:t>
            </a:r>
            <a:r>
              <a:rPr lang="cs-CZ" dirty="0"/>
              <a:t>v intenzitě ANP nahrazujeme občas tréninkem v tempu maratónu (TM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aždé </a:t>
            </a:r>
            <a:r>
              <a:rPr lang="cs-CZ" dirty="0"/>
              <a:t>tři týdny je možné zvýšit kilometráž o cca </a:t>
            </a:r>
            <a:r>
              <a:rPr lang="cs-CZ" dirty="0" smtClean="0">
                <a:solidFill>
                  <a:srgbClr val="FFFF00"/>
                </a:solidFill>
              </a:rPr>
              <a:t>15km/týden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FFFF00"/>
                </a:solidFill>
              </a:rPr>
              <a:t>MIKROCYKKLUS</a:t>
            </a:r>
          </a:p>
          <a:p>
            <a:pPr lvl="1"/>
            <a:r>
              <a:rPr lang="cs-CZ" dirty="0" smtClean="0"/>
              <a:t>jeden </a:t>
            </a:r>
            <a:r>
              <a:rPr lang="cs-CZ" dirty="0"/>
              <a:t>dlouhý běh, </a:t>
            </a:r>
            <a:endParaRPr lang="cs-CZ" dirty="0" smtClean="0"/>
          </a:p>
          <a:p>
            <a:pPr lvl="1"/>
            <a:r>
              <a:rPr lang="cs-CZ" dirty="0" smtClean="0"/>
              <a:t>dva </a:t>
            </a:r>
            <a:r>
              <a:rPr lang="cs-CZ" dirty="0"/>
              <a:t>až tři kvalitní (intenzivní tréninky) </a:t>
            </a:r>
          </a:p>
          <a:p>
            <a:pPr lvl="1"/>
            <a:r>
              <a:rPr lang="cs-CZ" dirty="0" smtClean="0"/>
              <a:t>3 </a:t>
            </a:r>
            <a:r>
              <a:rPr lang="cs-CZ" dirty="0"/>
              <a:t>– 4 lehké </a:t>
            </a:r>
            <a:r>
              <a:rPr lang="cs-CZ" dirty="0" smtClean="0"/>
              <a:t>běhy</a:t>
            </a:r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3. </a:t>
            </a:r>
            <a:r>
              <a:rPr lang="cs-CZ" b="1" dirty="0" smtClean="0">
                <a:solidFill>
                  <a:srgbClr val="FF0000"/>
                </a:solidFill>
              </a:rPr>
              <a:t>FÁZE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6 </a:t>
            </a:r>
            <a:r>
              <a:rPr lang="cs-CZ" dirty="0"/>
              <a:t>týdnů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specifický trénink </a:t>
            </a:r>
            <a:r>
              <a:rPr lang="cs-CZ" dirty="0"/>
              <a:t>na 5 km,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Pozor </a:t>
            </a:r>
            <a:r>
              <a:rPr lang="cs-CZ" dirty="0" smtClean="0"/>
              <a:t>= </a:t>
            </a:r>
            <a:r>
              <a:rPr lang="cs-CZ" dirty="0"/>
              <a:t>přetížení respektive přetrénování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Základní stavební kamen = </a:t>
            </a:r>
            <a:r>
              <a:rPr lang="cs-CZ" dirty="0">
                <a:solidFill>
                  <a:srgbClr val="FFFF00"/>
                </a:solidFill>
              </a:rPr>
              <a:t>dlouhé intervaly (II</a:t>
            </a:r>
            <a:r>
              <a:rPr lang="cs-CZ" dirty="0" smtClean="0">
                <a:solidFill>
                  <a:srgbClr val="FFFF00"/>
                </a:solidFill>
              </a:rPr>
              <a:t>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přípravné závody</a:t>
            </a:r>
            <a:r>
              <a:rPr lang="cs-CZ" dirty="0" smtClean="0"/>
              <a:t>, </a:t>
            </a:r>
            <a:r>
              <a:rPr lang="cs-CZ" dirty="0" err="1" smtClean="0"/>
              <a:t>fartlek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víkendovém závodě je dobré kvalitní (intenzivní) tréninky situovat na úterý a čtvrtek (závod v sobotu) nebo středu a pátek (závod v neděli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>
                <a:solidFill>
                  <a:srgbClr val="FFFF00"/>
                </a:solidFill>
              </a:rPr>
              <a:t>Dva týdny po sobě </a:t>
            </a:r>
            <a:r>
              <a:rPr lang="cs-CZ" dirty="0" smtClean="0">
                <a:solidFill>
                  <a:srgbClr val="FFFF00"/>
                </a:solidFill>
              </a:rPr>
              <a:t>nezávodit = ve </a:t>
            </a:r>
            <a:r>
              <a:rPr lang="cs-CZ" dirty="0">
                <a:solidFill>
                  <a:srgbClr val="FFFF00"/>
                </a:solidFill>
              </a:rPr>
              <a:t>fázi </a:t>
            </a:r>
            <a:r>
              <a:rPr lang="cs-CZ" dirty="0" smtClean="0">
                <a:solidFill>
                  <a:srgbClr val="FFFF00"/>
                </a:solidFill>
              </a:rPr>
              <a:t>přípravy </a:t>
            </a:r>
            <a:endParaRPr lang="cs-CZ" dirty="0">
              <a:solidFill>
                <a:srgbClr val="FFFF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1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Basset</a:t>
            </a: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0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Hovley</a:t>
            </a: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(2000)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VO2 max</a:t>
            </a:r>
          </a:p>
          <a:p>
            <a:pPr lvl="1"/>
            <a:r>
              <a:rPr lang="en-GB" sz="2800" dirty="0" err="1" smtClean="0"/>
              <a:t>objem</a:t>
            </a:r>
            <a:r>
              <a:rPr lang="en-GB" sz="2800" dirty="0" smtClean="0"/>
              <a:t> </a:t>
            </a:r>
            <a:r>
              <a:rPr lang="en-GB" sz="2800" dirty="0" err="1" smtClean="0"/>
              <a:t>srdce</a:t>
            </a:r>
            <a:endParaRPr lang="en-GB" sz="2800" dirty="0" smtClean="0"/>
          </a:p>
          <a:p>
            <a:pPr lvl="1"/>
            <a:r>
              <a:rPr lang="en-GB" sz="2800" dirty="0" err="1" smtClean="0"/>
              <a:t>kapacita</a:t>
            </a:r>
            <a:r>
              <a:rPr lang="en-GB" sz="2800" dirty="0" smtClean="0"/>
              <a:t> </a:t>
            </a:r>
            <a:r>
              <a:rPr lang="en-GB" sz="2800" dirty="0" err="1" smtClean="0"/>
              <a:t>plic</a:t>
            </a:r>
            <a:endParaRPr lang="cs-CZ" sz="2800" dirty="0" smtClean="0"/>
          </a:p>
          <a:p>
            <a:pPr lvl="1"/>
            <a:r>
              <a:rPr lang="en-GB" sz="3200" dirty="0" err="1" smtClean="0"/>
              <a:t>objem</a:t>
            </a:r>
            <a:r>
              <a:rPr lang="en-GB" sz="3200" dirty="0" smtClean="0"/>
              <a:t> </a:t>
            </a:r>
            <a:r>
              <a:rPr lang="en-GB" sz="3200" dirty="0" err="1" smtClean="0"/>
              <a:t>krve</a:t>
            </a:r>
            <a:endParaRPr lang="cs-CZ" sz="3200" dirty="0" smtClean="0"/>
          </a:p>
          <a:p>
            <a:pPr lvl="1"/>
            <a:r>
              <a:rPr lang="en-GB" sz="2800" dirty="0" err="1" smtClean="0"/>
              <a:t>koncentrace</a:t>
            </a:r>
            <a:r>
              <a:rPr lang="en-GB" sz="2800" dirty="0" smtClean="0"/>
              <a:t> </a:t>
            </a:r>
            <a:r>
              <a:rPr lang="en-GB" sz="2800" dirty="0" err="1" smtClean="0"/>
              <a:t>krevního</a:t>
            </a:r>
            <a:r>
              <a:rPr lang="en-GB" sz="2800" dirty="0" smtClean="0"/>
              <a:t> </a:t>
            </a:r>
            <a:r>
              <a:rPr lang="en-GB" sz="2800" dirty="0" err="1" smtClean="0"/>
              <a:t>hemoglobinu</a:t>
            </a:r>
            <a:endParaRPr lang="en-GB" sz="2800" dirty="0" smtClean="0"/>
          </a:p>
          <a:p>
            <a:endParaRPr lang="cs-CZ" sz="3200" dirty="0" smtClean="0"/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Anaerobní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práh</a:t>
            </a:r>
            <a:endParaRPr lang="en-GB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/>
            <a:r>
              <a:rPr lang="en-GB" sz="2800" dirty="0" err="1" smtClean="0"/>
              <a:t>hustota</a:t>
            </a:r>
            <a:r>
              <a:rPr lang="en-GB" sz="2800" dirty="0" smtClean="0"/>
              <a:t> </a:t>
            </a:r>
            <a:r>
              <a:rPr lang="en-GB" sz="2800" dirty="0" err="1" smtClean="0"/>
              <a:t>mitochondrií</a:t>
            </a:r>
            <a:endParaRPr lang="cs-CZ" sz="2800" dirty="0" smtClean="0"/>
          </a:p>
          <a:p>
            <a:pPr lvl="1"/>
            <a:r>
              <a:rPr lang="en-GB" sz="3200" dirty="0" err="1" smtClean="0"/>
              <a:t>hustota</a:t>
            </a:r>
            <a:r>
              <a:rPr lang="en-GB" sz="3200" dirty="0" smtClean="0"/>
              <a:t> </a:t>
            </a:r>
            <a:r>
              <a:rPr lang="en-GB" sz="3200" dirty="0" err="1" smtClean="0"/>
              <a:t>prokrvení</a:t>
            </a:r>
            <a:endParaRPr lang="cs-CZ" sz="3200" dirty="0" smtClean="0"/>
          </a:p>
          <a:p>
            <a:endParaRPr lang="en-GB" sz="3200" dirty="0" smtClean="0"/>
          </a:p>
          <a:p>
            <a:r>
              <a:rPr lang="en-GB" sz="3200" b="1" dirty="0" smtClean="0">
                <a:solidFill>
                  <a:srgbClr val="FFFF00"/>
                </a:solidFill>
              </a:rPr>
              <a:t>3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Ekonomika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běhu</a:t>
            </a:r>
            <a:endParaRPr lang="cs-CZ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4. fáze</a:t>
            </a:r>
          </a:p>
          <a:p>
            <a:endParaRPr lang="cs-CZ" dirty="0" smtClean="0"/>
          </a:p>
          <a:p>
            <a:r>
              <a:rPr lang="cs-CZ" b="1" dirty="0" smtClean="0"/>
              <a:t>Nejtěžší </a:t>
            </a:r>
            <a:r>
              <a:rPr lang="cs-CZ" dirty="0" smtClean="0"/>
              <a:t>dny = </a:t>
            </a:r>
            <a:r>
              <a:rPr lang="cs-CZ" dirty="0" err="1" smtClean="0"/>
              <a:t>NEintenzivní</a:t>
            </a:r>
            <a:r>
              <a:rPr lang="cs-CZ" dirty="0" smtClean="0"/>
              <a:t> </a:t>
            </a:r>
            <a:r>
              <a:rPr lang="cs-CZ" dirty="0"/>
              <a:t>tréninky, ale </a:t>
            </a:r>
            <a:r>
              <a:rPr lang="cs-CZ" dirty="0" smtClean="0"/>
              <a:t>závody</a:t>
            </a:r>
          </a:p>
          <a:p>
            <a:endParaRPr lang="cs-CZ" dirty="0"/>
          </a:p>
          <a:p>
            <a:r>
              <a:rPr lang="cs-CZ" dirty="0" smtClean="0"/>
              <a:t>dlouhé </a:t>
            </a:r>
            <a:r>
              <a:rPr lang="cs-CZ" dirty="0"/>
              <a:t>běhy zkrátíme, </a:t>
            </a:r>
            <a:endParaRPr lang="cs-CZ" dirty="0" smtClean="0"/>
          </a:p>
          <a:p>
            <a:r>
              <a:rPr lang="cs-CZ" dirty="0" smtClean="0"/>
              <a:t>počet </a:t>
            </a:r>
            <a:r>
              <a:rPr lang="cs-CZ" dirty="0"/>
              <a:t>intenzivních intervalů a tréninkových jednotek </a:t>
            </a:r>
            <a:r>
              <a:rPr lang="cs-CZ" dirty="0" smtClean="0"/>
              <a:t>snížíme</a:t>
            </a:r>
          </a:p>
          <a:p>
            <a:r>
              <a:rPr lang="cs-CZ" dirty="0" smtClean="0"/>
              <a:t>zařadit </a:t>
            </a:r>
            <a:r>
              <a:rPr lang="cs-CZ" dirty="0"/>
              <a:t>volný den 2 dny před </a:t>
            </a:r>
            <a:r>
              <a:rPr lang="cs-CZ" dirty="0" smtClean="0"/>
              <a:t>startem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0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 intenzity zatížení, počtu úseků a intervalu odpočinku dle Purdy a Gardnera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904992" cy="35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2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nebojte </a:t>
            </a:r>
            <a:r>
              <a:rPr lang="cs-CZ" dirty="0" smtClean="0"/>
              <a:t>se:</a:t>
            </a:r>
          </a:p>
          <a:p>
            <a:pPr lvl="1"/>
            <a:r>
              <a:rPr lang="cs-CZ" dirty="0" smtClean="0"/>
              <a:t>Přiměřeně vysoké </a:t>
            </a:r>
            <a:r>
              <a:rPr lang="cs-CZ" dirty="0"/>
              <a:t>kilometráže na jedné straně a vysoce intenzivních tréninků na straně </a:t>
            </a:r>
            <a:r>
              <a:rPr lang="cs-CZ" dirty="0" smtClean="0"/>
              <a:t>druhé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 </a:t>
            </a:r>
            <a:r>
              <a:rPr lang="cs-CZ" dirty="0"/>
              <a:t>Pozor, </a:t>
            </a:r>
            <a:endParaRPr lang="cs-CZ" dirty="0" smtClean="0"/>
          </a:p>
          <a:p>
            <a:pPr lvl="2"/>
            <a:r>
              <a:rPr lang="cs-CZ" dirty="0" smtClean="0"/>
              <a:t>k</a:t>
            </a:r>
            <a:r>
              <a:rPr lang="cs-CZ" dirty="0"/>
              <a:t> vysoké týdenní (měsíční, roční) kilometráži se musíte lety tréninku </a:t>
            </a:r>
            <a:r>
              <a:rPr lang="cs-CZ" dirty="0" smtClean="0"/>
              <a:t>propracovat</a:t>
            </a:r>
          </a:p>
          <a:p>
            <a:pPr lvl="2"/>
            <a:r>
              <a:rPr lang="cs-CZ" dirty="0" smtClean="0"/>
              <a:t>elitní </a:t>
            </a:r>
            <a:r>
              <a:rPr lang="cs-CZ" dirty="0"/>
              <a:t>světoví vytrvalci na 5 km naběhají ročně cca 6000 – 9000 </a:t>
            </a:r>
            <a:r>
              <a:rPr lang="cs-CZ" dirty="0" smtClean="0"/>
              <a:t>km</a:t>
            </a:r>
          </a:p>
          <a:p>
            <a:pPr lvl="2"/>
            <a:r>
              <a:rPr lang="cs-CZ" dirty="0" smtClean="0"/>
              <a:t>v</a:t>
            </a:r>
            <a:r>
              <a:rPr lang="cs-CZ" dirty="0"/>
              <a:t> prvním roce přípravy </a:t>
            </a:r>
            <a:r>
              <a:rPr lang="cs-CZ" dirty="0" smtClean="0"/>
              <a:t>začít </a:t>
            </a:r>
            <a:r>
              <a:rPr lang="cs-CZ" dirty="0"/>
              <a:t>na 1500 – 2500 </a:t>
            </a:r>
            <a:r>
              <a:rPr lang="cs-CZ" dirty="0" smtClean="0"/>
              <a:t>km/rok</a:t>
            </a:r>
          </a:p>
          <a:p>
            <a:pPr lvl="2"/>
            <a:endParaRPr lang="cs-CZ" dirty="0"/>
          </a:p>
          <a:p>
            <a:pPr lvl="0"/>
            <a:r>
              <a:rPr lang="cs-CZ" dirty="0" smtClean="0"/>
              <a:t>skoková </a:t>
            </a:r>
            <a:r>
              <a:rPr lang="cs-CZ" dirty="0"/>
              <a:t>navýšení naběhaných kilometrů za týden mohou přinést zdravotní </a:t>
            </a:r>
            <a:r>
              <a:rPr lang="cs-CZ" dirty="0" smtClean="0"/>
              <a:t>komplikace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4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620688"/>
            <a:ext cx="3384376" cy="5505475"/>
          </a:xfrm>
        </p:spPr>
        <p:txBody>
          <a:bodyPr>
            <a:normAutofit/>
          </a:bodyPr>
          <a:lstStyle/>
          <a:p>
            <a:r>
              <a:rPr lang="cs-CZ" dirty="0"/>
              <a:t>Klasifikace speciálního intervalového tréninku na různé distance podle Billatové (2001)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" y="0"/>
            <a:ext cx="5202799" cy="672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0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ANP</a:t>
            </a:r>
            <a:endParaRPr lang="cs-CZ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60557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vysokým podílem pomalých vláken, </a:t>
            </a:r>
          </a:p>
          <a:p>
            <a:endParaRPr lang="cs-CZ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dirty="0" smtClean="0"/>
              <a:t>svalovým prokrvením, </a:t>
            </a:r>
          </a:p>
          <a:p>
            <a:endParaRPr lang="cs-CZ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počtem a velikostí mitochondrií, </a:t>
            </a:r>
          </a:p>
          <a:p>
            <a:endParaRPr lang="cs-CZ" dirty="0" smtClean="0"/>
          </a:p>
          <a:p>
            <a:r>
              <a:rPr lang="cs-CZ" dirty="0" smtClean="0"/>
              <a:t>aktivitou oxidativních enzymů v </a:t>
            </a:r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mitochondriích,</a:t>
            </a:r>
          </a:p>
          <a:p>
            <a:endParaRPr lang="cs-CZ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smtClean="0"/>
              <a:t>schopností distribuovat pracovní výkon na větší objem svalstva aj. </a:t>
            </a:r>
          </a:p>
          <a:p>
            <a:endParaRPr lang="cs-CZ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cs-CZ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vlivy počasí (horko urychluje metabolismus cukrů).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VO2max</a:t>
            </a:r>
            <a:endParaRPr lang="cs-CZ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sz="3200" dirty="0" smtClean="0"/>
              <a:t>výsledkem interakce:</a:t>
            </a:r>
          </a:p>
          <a:p>
            <a:pPr lvl="1">
              <a:lnSpc>
                <a:spcPct val="90000"/>
              </a:lnSpc>
            </a:pPr>
            <a:r>
              <a:rPr lang="cs-CZ" sz="2800" dirty="0" smtClean="0"/>
              <a:t> centrálních (kardiorespiračních)</a:t>
            </a:r>
          </a:p>
          <a:p>
            <a:pPr lvl="1">
              <a:lnSpc>
                <a:spcPct val="90000"/>
              </a:lnSpc>
            </a:pPr>
            <a:r>
              <a:rPr lang="cs-CZ" sz="2800" dirty="0" smtClean="0"/>
              <a:t>periferních (svalových) faktorů. </a:t>
            </a:r>
          </a:p>
          <a:p>
            <a:pPr>
              <a:lnSpc>
                <a:spcPct val="90000"/>
              </a:lnSpc>
            </a:pPr>
            <a:endParaRPr lang="cs-CZ" sz="3200" b="1" dirty="0" smtClean="0"/>
          </a:p>
          <a:p>
            <a:pPr>
              <a:lnSpc>
                <a:spcPct val="90000"/>
              </a:lnSpc>
            </a:pPr>
            <a:r>
              <a:rPr lang="cs-CZ" sz="3200" b="1" dirty="0" smtClean="0"/>
              <a:t>Hlavním limitujícím činitelem VO2 max. </a:t>
            </a:r>
          </a:p>
          <a:p>
            <a:pPr lvl="2">
              <a:lnSpc>
                <a:spcPct val="90000"/>
              </a:lnSpc>
            </a:pPr>
            <a:r>
              <a:rPr lang="cs-CZ" b="1" dirty="0" smtClean="0"/>
              <a:t>výkon srdce </a:t>
            </a:r>
          </a:p>
          <a:p>
            <a:pPr lvl="2">
              <a:lnSpc>
                <a:spcPct val="90000"/>
              </a:lnSpc>
            </a:pPr>
            <a:r>
              <a:rPr lang="cs-CZ" b="1" dirty="0" smtClean="0"/>
              <a:t>schopnost krevního oběhu transportovat kyslík </a:t>
            </a:r>
          </a:p>
          <a:p>
            <a:pPr lvl="2">
              <a:lnSpc>
                <a:spcPct val="90000"/>
              </a:lnSpc>
            </a:pPr>
            <a:r>
              <a:rPr lang="cs-CZ" b="1" dirty="0" smtClean="0"/>
              <a:t>kapacitou plic</a:t>
            </a:r>
            <a:r>
              <a:rPr lang="cs-CZ" dirty="0" smtClean="0"/>
              <a:t>, </a:t>
            </a:r>
          </a:p>
          <a:p>
            <a:pPr lvl="3">
              <a:lnSpc>
                <a:spcPct val="90000"/>
              </a:lnSpc>
            </a:pPr>
            <a:r>
              <a:rPr lang="cs-CZ" dirty="0" smtClean="0"/>
              <a:t>u trénovaných (malé plíce nejsou schopny nasytit kyslíkem zvětšený objem krve vytlačený ze srdce) </a:t>
            </a:r>
          </a:p>
          <a:p>
            <a:pPr>
              <a:lnSpc>
                <a:spcPct val="90000"/>
              </a:lnSpc>
            </a:pPr>
            <a:endParaRPr lang="cs-CZ" sz="3200" dirty="0" smtClean="0"/>
          </a:p>
          <a:p>
            <a:pPr>
              <a:lnSpc>
                <a:spcPct val="90000"/>
              </a:lnSpc>
            </a:pPr>
            <a:r>
              <a:rPr lang="cs-CZ" sz="3200" dirty="0" smtClean="0"/>
              <a:t>Využitelnost kardiorespiračního systému</a:t>
            </a:r>
          </a:p>
          <a:p>
            <a:pPr>
              <a:lnSpc>
                <a:spcPct val="90000"/>
              </a:lnSpc>
            </a:pPr>
            <a:endParaRPr lang="cs-CZ" sz="3200" dirty="0" smtClean="0"/>
          </a:p>
          <a:p>
            <a:pPr lvl="1">
              <a:lnSpc>
                <a:spcPct val="90000"/>
              </a:lnSpc>
            </a:pPr>
            <a:r>
              <a:rPr lang="cs-CZ" sz="2800" dirty="0" smtClean="0"/>
              <a:t>závisí na </a:t>
            </a:r>
            <a:r>
              <a:rPr lang="cs-CZ" sz="2800" b="1" dirty="0" smtClean="0"/>
              <a:t>svalové fyziologii</a:t>
            </a:r>
            <a:r>
              <a:rPr lang="cs-CZ" sz="28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spotřebě kyslíku v mitochondriích, 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hustotě kapilár, 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efektivitě transportu O2</a:t>
            </a:r>
          </a:p>
          <a:p>
            <a:pPr lvl="2">
              <a:lnSpc>
                <a:spcPct val="90000"/>
              </a:lnSpc>
            </a:pPr>
            <a:r>
              <a:rPr lang="cs-CZ" b="1" dirty="0" smtClean="0"/>
              <a:t>energetické náročnosti pohybu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062288" y="2200275"/>
            <a:ext cx="29575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pic>
        <p:nvPicPr>
          <p:cNvPr id="7171" name="Picture 4" descr="vo2%20max%20and%20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6250"/>
            <a:ext cx="7561262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 smtClean="0"/>
              <a:t>Anaerobní kapacita</a:t>
            </a:r>
            <a:r>
              <a:rPr lang="cs-CZ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6688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sz="1800" dirty="0" smtClean="0"/>
              <a:t>maximální množství ATP vytvořeného anaerobními procesy během cvičení maximální intenzity</a:t>
            </a:r>
            <a:r>
              <a:rPr lang="cs-CZ" sz="2800" dirty="0" smtClean="0"/>
              <a:t> </a:t>
            </a: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Identifikace</a:t>
            </a:r>
          </a:p>
          <a:p>
            <a:pPr eaLnBrk="1" hangingPunct="1">
              <a:defRPr/>
            </a:pPr>
            <a:endParaRPr lang="cs-CZ" sz="2800" dirty="0" smtClean="0">
              <a:solidFill>
                <a:schemeClr val="folHlink"/>
              </a:solidFill>
            </a:endParaRPr>
          </a:p>
          <a:p>
            <a:pPr lvl="1" eaLnBrk="1" hangingPunct="1">
              <a:defRPr/>
            </a:pPr>
            <a:r>
              <a:rPr lang="cs-CZ" sz="2400" dirty="0" smtClean="0"/>
              <a:t>maximální kyslíkový deficit </a:t>
            </a:r>
          </a:p>
          <a:p>
            <a:pPr lvl="1" eaLnBrk="1" hangingPunct="1">
              <a:defRPr/>
            </a:pPr>
            <a:r>
              <a:rPr lang="cs-CZ" sz="2400" dirty="0" smtClean="0"/>
              <a:t>hodnoty </a:t>
            </a:r>
            <a:r>
              <a:rPr lang="cs-CZ" sz="2400" dirty="0" err="1" smtClean="0"/>
              <a:t>LAmax</a:t>
            </a:r>
            <a:r>
              <a:rPr lang="cs-CZ" sz="2400" dirty="0" smtClean="0"/>
              <a:t> v krvi </a:t>
            </a:r>
          </a:p>
          <a:p>
            <a:pPr lvl="1" eaLnBrk="1" hangingPunct="1">
              <a:defRPr/>
            </a:pPr>
            <a:r>
              <a:rPr lang="cs-CZ" sz="2400" dirty="0" smtClean="0"/>
              <a:t>kyslíkový dluh </a:t>
            </a:r>
          </a:p>
          <a:p>
            <a:pPr lvl="1" eaLnBrk="1" hangingPunct="1">
              <a:defRPr/>
            </a:pPr>
            <a:r>
              <a:rPr lang="cs-CZ" sz="2400" dirty="0" smtClean="0"/>
              <a:t>MART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22425" y="5357826"/>
            <a:ext cx="1621575" cy="150017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>
                    <a:lumMod val="75000"/>
                  </a:schemeClr>
                </a:solidFill>
              </a:rPr>
              <a:t>Východiska tréninku</a:t>
            </a:r>
            <a:endParaRPr lang="cs-CZ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Věk</a:t>
            </a:r>
          </a:p>
          <a:p>
            <a:pPr lvl="1"/>
            <a:r>
              <a:rPr lang="cs-CZ" dirty="0" smtClean="0"/>
              <a:t>Tréninkový</a:t>
            </a:r>
          </a:p>
          <a:p>
            <a:pPr lvl="3"/>
            <a:r>
              <a:rPr lang="cs-CZ" dirty="0" smtClean="0"/>
              <a:t>Co?</a:t>
            </a:r>
          </a:p>
          <a:p>
            <a:pPr lvl="3"/>
            <a:r>
              <a:rPr lang="cs-CZ" dirty="0" smtClean="0"/>
              <a:t>Kolik?</a:t>
            </a:r>
          </a:p>
          <a:p>
            <a:pPr lvl="3"/>
            <a:r>
              <a:rPr lang="cs-CZ" dirty="0" smtClean="0"/>
              <a:t>Jak?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Kalendářní</a:t>
            </a:r>
          </a:p>
          <a:p>
            <a:pPr lvl="3"/>
            <a:r>
              <a:rPr lang="cs-CZ" dirty="0" smtClean="0"/>
              <a:t>Problém měsíce narození</a:t>
            </a:r>
          </a:p>
          <a:p>
            <a:pPr lvl="3"/>
            <a:endParaRPr lang="cs-CZ" dirty="0" smtClean="0"/>
          </a:p>
          <a:p>
            <a:pPr lvl="1"/>
            <a:r>
              <a:rPr lang="cs-CZ" dirty="0" smtClean="0"/>
              <a:t>Biologický</a:t>
            </a:r>
          </a:p>
          <a:p>
            <a:pPr lvl="3"/>
            <a:r>
              <a:rPr lang="cs-CZ" dirty="0" smtClean="0"/>
              <a:t>Akcelerace x retardace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Rozvoj fyzické kapacity v závislosti na věku</a:t>
            </a:r>
            <a:endParaRPr lang="cs-CZ" sz="3200" dirty="0"/>
          </a:p>
        </p:txBody>
      </p:sp>
      <p:pic>
        <p:nvPicPr>
          <p:cNvPr id="4" name="Picture 6" descr="C:\Documents and Settings\Luboš\Plocha\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285860"/>
            <a:ext cx="6883745" cy="5161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516</TotalTime>
  <Words>649</Words>
  <Application>Microsoft Office PowerPoint</Application>
  <PresentationFormat>Předvádění na obrazovce (4:3)</PresentationFormat>
  <Paragraphs>208</Paragraphs>
  <Slides>34</Slides>
  <Notes>34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Technický</vt:lpstr>
      <vt:lpstr>Rastrový obrázek</vt:lpstr>
      <vt:lpstr>Trendy ve vytrvalostním tréninku</vt:lpstr>
      <vt:lpstr>Determinanty vytrvalostních výkonů</vt:lpstr>
      <vt:lpstr> Basset, Hovley (2000) </vt:lpstr>
      <vt:lpstr>ANP</vt:lpstr>
      <vt:lpstr>VO2max</vt:lpstr>
      <vt:lpstr>Prezentace aplikace PowerPoint</vt:lpstr>
      <vt:lpstr>Anaerobní kapacita </vt:lpstr>
      <vt:lpstr>Východiska tréninku</vt:lpstr>
      <vt:lpstr>Rozvoj fyzické kapacity v závislosti na věku</vt:lpstr>
      <vt:lpstr>Rozvoj flexibility v průběhu tréninku</vt:lpstr>
      <vt:lpstr>Prezentace aplikace PowerPoint</vt:lpstr>
      <vt:lpstr>Plán dlouhodobého rozvoje</vt:lpstr>
      <vt:lpstr>Relativní rozložení speciálního a všeobecného tréninku (Lowes, D., 2009)</vt:lpstr>
      <vt:lpstr>Prezentace aplikace PowerPoint</vt:lpstr>
      <vt:lpstr>Prezentace aplikace PowerPoint</vt:lpstr>
      <vt:lpstr>Prezentace aplikace PowerPoint</vt:lpstr>
      <vt:lpstr>Jukka Keskisalo (Finsko), 3000m př. </vt:lpstr>
      <vt:lpstr>Tréninkové ukazatele Keskisalo</vt:lpstr>
      <vt:lpstr>Metody rozvoje V.S.:</vt:lpstr>
      <vt:lpstr>Prezentace aplikace PowerPoint</vt:lpstr>
      <vt:lpstr>Prezentace aplikace PowerPoint</vt:lpstr>
      <vt:lpstr>Prezentace aplikace PowerPoint</vt:lpstr>
      <vt:lpstr>Vícestupňový trénink – základ periodizace</vt:lpstr>
      <vt:lpstr>Periodizace</vt:lpstr>
      <vt:lpstr>Prezentace aplikace PowerPoint</vt:lpstr>
      <vt:lpstr>Jak na 5 km? (Daniels)</vt:lpstr>
      <vt:lpstr>Tréninková tempa pro běžce různé výkonnosti na 5km (upraveno dle Danielse, 2005)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Organization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Trendy ve vytrvalostním tréninku</dc:title>
  <dc:creator>Your User Name</dc:creator>
  <cp:lastModifiedBy>Martin Sebera</cp:lastModifiedBy>
  <cp:revision>64</cp:revision>
  <dcterms:created xsi:type="dcterms:W3CDTF">2010-03-17T16:35:43Z</dcterms:created>
  <dcterms:modified xsi:type="dcterms:W3CDTF">2014-05-06T18:45:57Z</dcterms:modified>
</cp:coreProperties>
</file>